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D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artiva_white_on_te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731520"/>
            <a:ext cx="1571284" cy="731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2148840"/>
            <a:ext cx="96012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 i="0">
                <a:solidFill>
                  <a:srgbClr val="FFFFFF"/>
                </a:solidFill>
                <a:latin typeface="Funnel Display"/>
              </a:rPr>
              <a:t>Commercial Manufacturing of AB-101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017520"/>
            <a:ext cx="9601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0" i="0">
                <a:solidFill>
                  <a:srgbClr val="57C2AC"/>
                </a:solidFill>
                <a:latin typeface="Funnel Sans"/>
              </a:rPr>
              <a:t>Budgetary projection for the September 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767328"/>
            <a:ext cx="1463040" cy="41148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4069080"/>
            <a:ext cx="868680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50" b="0" i="0">
                <a:solidFill>
                  <a:srgbClr val="BFE3DC"/>
                </a:solidFill>
                <a:latin typeface="Funnel Sans"/>
              </a:rPr>
              <a:t>Capacity, lead time and cost for a dedicated seven-suite operation.</a:t>
            </a:r>
          </a:p>
        </p:txBody>
      </p:sp>
      <p:pic>
        <p:nvPicPr>
          <p:cNvPr id="9" name="Picture 8" descr="made_on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095" y="905256"/>
            <a:ext cx="1245018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6928" y="6510528"/>
            <a:ext cx="73152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950" b="1" i="0">
                <a:solidFill>
                  <a:srgbClr val="8FC7BE"/>
                </a:solidFill>
                <a:latin typeface="Funnel Sans"/>
              </a:rPr>
              <a:t>CONFIDENTIAL  ·  14 August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Responses to your questions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188720"/>
          <a:ext cx="11064240" cy="427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6949440"/>
              </a:tblGrid>
              <a:tr h="475488"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Funnel Sans"/>
                        </a:rPr>
                        <a:t>You asked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FFFFFF"/>
                          </a:solidFill>
                          <a:latin typeface="Funnel Sans"/>
                        </a:rPr>
                        <a:t>Our answer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Lead time to 7 commercially-licensed GMP suites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262626"/>
                          </a:solidFill>
                          <a:latin typeface="Funnel Sans"/>
                        </a:rPr>
                        <a:t>Technology transfer starts 2027 at 201 College Road East or East Norriton, bridging to Princeton 307 for GMP, PPQ and commercial readiness. Made Scientific's initial build-out at 307 — cleanrooms, labs, warehousing and cold storage — completes Q4 2027 – Q1 2028; the Artiva suite build runs 12–15 months from signature of the commercial agreement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Cost through Tech Transfer and PLI / 1st commercial batch (2027–2030)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262626"/>
                          </a:solidFill>
                          <a:latin typeface="Funnel Sans"/>
                        </a:rPr>
                        <a:t>$10.10M – $17.20M, with program initiation and GMP readiness fee-waived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Cost per batch at 200 L, 20 batches/suite/yr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262626"/>
                          </a:solidFill>
                          <a:latin typeface="Funnel Sans"/>
                        </a:rPr>
                        <a:t>$380K – $430K all-in — $864 – $977 per vial, inside your &lt;$1,000 target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Suite reservation fee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262626"/>
                          </a:solidFill>
                          <a:latin typeface="Funnel Sans"/>
                        </a:rPr>
                        <a:t>$0 — against an agreed minimum annual batch commitment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Staffing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Dedicated, not shared. Included in the batch fee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Raw materials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$200K per batch, your assumption, passed through at cost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Other — semi-annual APVs, stability, storage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Included in the batch fee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62626"/>
                          </a:solidFill>
                          <a:latin typeface="Funnel Sans"/>
                        </a:rPr>
                        <a:t>Made Scientific versus other CDMOs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50" b="1">
                          <a:solidFill>
                            <a:srgbClr val="262626"/>
                          </a:solidFill>
                          <a:latin typeface="Funnel Sans"/>
                        </a:rPr>
                        <a:t>Made Scientific funds and equips the suites — approximately $85M of build that a standard CDMO charges to the client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5742432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1" i="0">
                <a:solidFill>
                  <a:srgbClr val="C63663"/>
                </a:solidFill>
                <a:latin typeface="Funnel Sans"/>
              </a:rPr>
              <a:t>Additional finding, on slide 4: the same seven rooms can support approximately 24% more output than the current plan assumes.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LEAD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Starting now, bridging to 307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3</a:t>
            </a:r>
          </a:p>
        </p:txBody>
      </p:sp>
      <p:pic>
        <p:nvPicPr>
          <p:cNvPr id="8" name="Picture 7" descr="ARTIVA_PFD_2026-08-13_C_Site-Topo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928" y="1060704"/>
            <a:ext cx="8778240" cy="390144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66928" y="5138928"/>
            <a:ext cx="11064240" cy="1298448"/>
          </a:xfrm>
          <a:prstGeom prst="roundRect">
            <a:avLst>
              <a:gd name="adj" fmla="val 4000"/>
            </a:avLst>
          </a:prstGeom>
          <a:solidFill>
            <a:srgbClr val="EAF4F2"/>
          </a:solidFill>
          <a:ln w="12700">
            <a:solidFill>
              <a:srgbClr val="57C2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5285232"/>
            <a:ext cx="106070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00545F"/>
                </a:solidFill>
                <a:latin typeface="Funnel Sans"/>
              </a:rPr>
              <a:t>TRANSFER STARTS IN LICENSED SPACE, THEN BRIDGES INTO 307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555955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43B02A"/>
                </a:solidFill>
                <a:latin typeface="Funnel Display"/>
              </a:rPr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5925312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262626"/>
                </a:solidFill>
                <a:latin typeface="Funnel Sans"/>
              </a:rPr>
              <a:t>Tech transfer starts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610819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Funnel Sans"/>
              </a:rPr>
              <a:t>201 College Road East or East Norriton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7288" y="555955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43B02A"/>
                </a:solidFill>
                <a:latin typeface="Funnel Display"/>
              </a:rPr>
              <a:t>2027–28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47288" y="5925312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262626"/>
                </a:solidFill>
                <a:latin typeface="Funnel Sans"/>
              </a:rPr>
              <a:t>Initial build-out complete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7288" y="610819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Funnel Sans"/>
              </a:rPr>
              <a:t>Cleanrooms, labs, warehousing, cold storage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9048" y="555955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43B02A"/>
                </a:solidFill>
                <a:latin typeface="Funnel Display"/>
              </a:rPr>
              <a:t>12–15 mo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9048" y="5925312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262626"/>
                </a:solidFill>
                <a:latin typeface="Funnel Sans"/>
              </a:rPr>
              <a:t>Artiva build to GMP ready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9048" y="610819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Funnel Sans"/>
              </a:rPr>
              <a:t>From commercial agreement signature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87968" y="555955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43B02A"/>
                </a:solidFill>
                <a:latin typeface="Funnel Display"/>
              </a:rPr>
              <a:t>2030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87968" y="5925312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262626"/>
                </a:solidFill>
                <a:latin typeface="Funnel Sans"/>
              </a:rPr>
              <a:t>First commercial batch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87968" y="6108192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900" b="0" i="0">
                <a:solidFill>
                  <a:srgbClr val="6B7280"/>
                </a:solidFill>
                <a:latin typeface="Funnel Sans"/>
              </a:rPr>
              <a:t>PLI-ready, on the dates you set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THROUGHPUT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Increasing throughput within the same seven rooms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4</a:t>
            </a:r>
          </a:p>
        </p:txBody>
      </p:sp>
      <p:pic>
        <p:nvPicPr>
          <p:cNvPr id="8" name="Picture 7" descr="ARTIVA_PFD_2026-08-13_B_Suite-Occupan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133856"/>
            <a:ext cx="11064240" cy="4610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5779008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 i="0">
                <a:solidFill>
                  <a:srgbClr val="262626"/>
                </a:solidFill>
                <a:latin typeface="Funnel Sans"/>
              </a:rPr>
              <a:t>The eFeeder suite already achieves ~60 batches a year from a 24-day campaign, because only the 9-day bioreactor step occupies the room. Apply the same logic to drug product — turn one DP suite into a seed room feeding the other four — and the same seven rooms go from 107 to 133 batches a year. Add an eighth room and it is 166.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Program cost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133856"/>
            <a:ext cx="539496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00545F"/>
                </a:solidFill>
                <a:latin typeface="Funnel Sans"/>
              </a:rPr>
              <a:t>THROUGH TECH TRANSFER, PPQ AND PLI  ·  2027–2030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426464"/>
            <a:ext cx="5394960" cy="1060704"/>
          </a:xfrm>
          <a:prstGeom prst="roundRect">
            <a:avLst>
              <a:gd name="adj" fmla="val 4000"/>
            </a:avLst>
          </a:prstGeom>
          <a:solidFill>
            <a:srgbClr val="EAF4F2"/>
          </a:solidFill>
          <a:ln w="12700">
            <a:solidFill>
              <a:srgbClr val="57C2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1591056"/>
            <a:ext cx="49377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700" b="1" i="0">
                <a:solidFill>
                  <a:srgbClr val="00545F"/>
                </a:solidFill>
                <a:latin typeface="Funnel Display"/>
              </a:rPr>
              <a:t>$10.10M – $17.20M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1031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6B7280"/>
                </a:solidFill>
                <a:latin typeface="Funnel Sans"/>
              </a:rPr>
              <a:t>Program initiation and GMP readiness are fee-waived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66928" y="2670048"/>
          <a:ext cx="5394960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0520"/>
                <a:gridCol w="1234440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Phase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Year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Technology transfer — ICB, drug product, fill/finish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2027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Analytical method transfer, qualification and validation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2027–28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Engineering runs and GMP readiness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2028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Aseptic process simulation and PPQ campaign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2029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BLA support, PLI readiness, first commercial batch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2030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73368" y="1133856"/>
            <a:ext cx="525780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00545F"/>
                </a:solidFill>
                <a:latin typeface="Funnel Sans"/>
              </a:rPr>
              <a:t>PER BATCH AT 200 L  ·  TIERED ON VOLUME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373368" y="1426464"/>
          <a:ext cx="525780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/>
                <a:gridCol w="1005840"/>
                <a:gridCol w="941832"/>
                <a:gridCol w="868680"/>
                <a:gridCol w="960120"/>
              </a:tblGrid>
              <a:tr h="329184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Annual volume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Conversion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Materials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All-in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Per vial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up to 60 batches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$230K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$200K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$430K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$977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61 – 120 batches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$210K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$200K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$410K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$932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121 – 180 batches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$195K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$200K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$395K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$898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over 180 batches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$180K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$200K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$380K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$864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6373368" y="3145536"/>
            <a:ext cx="5257800" cy="1188720"/>
          </a:xfrm>
          <a:prstGeom prst="roundRect">
            <a:avLst>
              <a:gd name="adj" fmla="val 4000"/>
            </a:avLst>
          </a:prstGeom>
          <a:solidFill>
            <a:srgbClr val="F0F9EC"/>
          </a:solidFill>
          <a:ln w="12700">
            <a:solidFill>
              <a:srgbClr val="43B0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92824" y="3291840"/>
            <a:ext cx="484632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Every tier sits inside the &lt;$1,000 per vial commercial COGS you have set publicly.</a:t>
            </a:r>
          </a:p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At 8 vials per patient that is $6,909 – $7,818 of drug product cost per patient, against the $8,000 in your own materials.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4498848"/>
            <a:ext cx="5257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43B02A"/>
                </a:solidFill>
                <a:latin typeface="Funnel Sans"/>
              </a:rPr>
              <a:t>Suite reservation fee: $0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4773168"/>
            <a:ext cx="5257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Charged instead as an agreed minimum annual batch commitment, aligning payment with output rather than with reserved capacity.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5989320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950" b="0" i="1">
                <a:solidFill>
                  <a:srgbClr val="6B7280"/>
                </a:solidFill>
                <a:latin typeface="Funnel Sans"/>
              </a:rPr>
              <a:t>All figures ±30%, the tolerance you specified. Materials at $200K per batch is your assumption, carried through at cost.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WORK PACKAGE BREAKDOWN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The same total, by milestone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133856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 i="0">
                <a:solidFill>
                  <a:srgbClr val="6B7280"/>
                </a:solidFill>
                <a:latin typeface="Funnel Sans"/>
              </a:rPr>
              <a:t>The identical $10.10M – $17.20M from the Cost slide, decomposed to milestone granularity through Pre-License Inspection to commercial manufacturing.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591056"/>
          <a:ext cx="1106424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/>
                <a:gridCol w="777240"/>
                <a:gridCol w="868680"/>
                <a:gridCol w="868680"/>
                <a:gridCol w="5166360"/>
              </a:tblGrid>
              <a:tr h="402336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Milestone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Year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Low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High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Basis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M1 · Program Initiation &amp; Knowledge Transfer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Waived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/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Fee waived — as on the eHuT-78P program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M2 · Technology Transfer — Process &amp; Analytical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2027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$4.90M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$7.90M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ICB, drug product and fill/finish process transfer; analytical method transfer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M3 · GMP Readiness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Waived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/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Fee waived — as on the eHuT-78P program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M4 · Engineering Runs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2028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$1.60M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$2.60M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ICB and drug product engineering runs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M5 · Aseptic Process Qualification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2029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$450K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$750K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3 consecutive media fills; semi-annual APS thereafter sits in the batch fee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M6 · Process Performance Qualification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2029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$1.90M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$3.80M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eFeeder, ICB, DP and fill/finish PPQ — 3 consecutive successful batches each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M7 · Regulatory &amp; PLI Readiness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2029–30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$750K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$1.25M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CMC authoring, PLI prep, mock inspection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M8 · Stability Program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2027–30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$500K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$900K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ICH stability protocol, pulls, reporting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M9 · Commercial Manufacturing &amp; Lifecycle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2030+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$380K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$430K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All-in per batch under the volume-tiered schedule — see the Commercial Forecast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5779008"/>
            <a:ext cx="11064240" cy="621792"/>
          </a:xfrm>
          <a:prstGeom prst="roundRect">
            <a:avLst>
              <a:gd name="adj" fmla="val 4000"/>
            </a:avLst>
          </a:prstGeom>
          <a:solidFill>
            <a:srgbClr val="EAF4F2"/>
          </a:solidFill>
          <a:ln w="12700">
            <a:solidFill>
              <a:srgbClr val="57C2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5870448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M1–M8 total: $10.10M – $17.20M, matching the Cost slide exactly. M9 is priced per batch, not a fixed fee — forecast by configuration on the next slide.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COMMERCIAL FORECAST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Volume-based discount, by configuration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133856"/>
            <a:ext cx="110642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50" b="0" i="0">
                <a:solidFill>
                  <a:srgbClr val="6B7280"/>
                </a:solidFill>
                <a:latin typeface="Funnel Sans"/>
              </a:rPr>
              <a:t>Structured the way a volume-discount schedule should read: as commitment grows, the batch fee steps down. Anchored to Made Scientific's throughput options rather than an Artiva demand forecast, as drug product volumes have not been shared.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883664"/>
          <a:ext cx="1106423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19"/>
                <a:gridCol w="1417320"/>
                <a:gridCol w="960120"/>
                <a:gridCol w="1234440"/>
                <a:gridCol w="1600200"/>
                <a:gridCol w="1234440"/>
                <a:gridCol w="1600200"/>
                <a:gridCol w="1143000"/>
              </a:tblGrid>
              <a:tr h="36576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Illustrative year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Configuration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Ceiling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Commitment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Committed batches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Batch fee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Minimum annual fee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$/vial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2030 (PLI &amp; launch)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Option 1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107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50%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54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$230K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$12.42M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$977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2031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Option 2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133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65%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86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$210K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$18.06M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$932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2032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Option 3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166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80%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133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$195K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$25.93M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$898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2033+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Option 4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265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90%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238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$180K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62626"/>
                          </a:solidFill>
                          <a:latin typeface="Funnel Sans"/>
                        </a:rPr>
                        <a:t>$42.84M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$864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3931920"/>
            <a:ext cx="11064240" cy="731520"/>
          </a:xfrm>
          <a:prstGeom prst="roundRect">
            <a:avLst>
              <a:gd name="adj" fmla="val 4000"/>
            </a:avLst>
          </a:prstGeom>
          <a:solidFill>
            <a:srgbClr val="F0F9EC"/>
          </a:solidFill>
          <a:ln w="12700">
            <a:solidFill>
              <a:srgbClr val="43B0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4059936"/>
            <a:ext cx="106070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050" b="0" i="0">
                <a:solidFill>
                  <a:srgbClr val="262626"/>
                </a:solidFill>
                <a:latin typeface="Funnel Sans"/>
              </a:rPr>
              <a:t>The fee steps down as committed volume scales — $230K → $210K → $195K → $180K per batch — and every step remains inside your &lt;$1,000/vial commercial COGS target. Materials pass-through is additional at $200K/batch and is not part of the minimum fee.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791456"/>
            <a:ext cx="11064240" cy="1417320"/>
          </a:xfrm>
          <a:prstGeom prst="roundRect">
            <a:avLst>
              <a:gd name="adj" fmla="val 4000"/>
            </a:avLst>
          </a:prstGeom>
          <a:solidFill>
            <a:srgbClr val="FDF6E7"/>
          </a:solidFill>
          <a:ln w="12700">
            <a:solidFill>
              <a:srgbClr val="C48A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4919472"/>
            <a:ext cx="1060704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1" i="0">
                <a:solidFill>
                  <a:srgbClr val="8A6205"/>
                </a:solidFill>
                <a:latin typeface="Funnel Sans"/>
              </a:rPr>
              <a:t>ASSUMPTIONS STATED EXPLICITLY, NOT IMPLIED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5175504"/>
            <a:ext cx="106070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400"/>
              </a:spcAft>
            </a:pPr>
            <a:r>
              <a:rPr sz="1000" b="0" i="0">
                <a:solidFill>
                  <a:srgbClr val="262626"/>
                </a:solidFill>
                <a:latin typeface="Funnel Sans"/>
              </a:rPr>
              <a:t>The 2030→2033+ year mapping is Made Scientific's proposed adoption sequence, not a commitment Artiva has made. Commitment levels (50/65/80/90%) are illustrative, not yet negotiated. Batch fees are read from the §2 tier schedule at each year's committed volume, not the configuration's ceiling — you do not get bulk-tier pricing on capacity you have not committed to. The interactive site carries a 5-year ramp you can adjust yourself.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COMMERCIAL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Commercial model comparison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005840"/>
          <a:ext cx="11064240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920"/>
                <a:gridCol w="3566160"/>
                <a:gridCol w="3566160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/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A standard CDMO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Funnel Sans"/>
                        </a:rPr>
                        <a:t>Made Scientific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Facility build-out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 to you — est. $30M–$40M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Absorbed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Suite fit-out and process equipment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 to you — est. $45M–$55M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Absorbed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FTEs / labor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Hire and manage your own — est. $7M–$11M/yr for a dedicated ~45–55 FTE team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Included in the batch fee — no separate hire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Suite reservation fee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Charged, and non-refundable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$0 against a volume commitment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Program initiation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Waived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GMP readiness (APQ, CQV, equipment maintenance &amp; calibration, EMPQ, etc.)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Waived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Dedicated program management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Charged — est. $15K/month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Included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Capacity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262626"/>
                          </a:solidFill>
                          <a:latin typeface="Funnel Sans"/>
                        </a:rPr>
                        <a:t>Shared, multi-client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Funnel Sans"/>
                        </a:rPr>
                        <a:t>Dedicated suites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4526280"/>
            <a:ext cx="11064240" cy="1417320"/>
          </a:xfrm>
          <a:prstGeom prst="roundRect">
            <a:avLst>
              <a:gd name="adj" fmla="val 4000"/>
            </a:avLst>
          </a:prstGeom>
          <a:solidFill>
            <a:srgbClr val="EAF4F2"/>
          </a:solidFill>
          <a:ln w="12700">
            <a:solidFill>
              <a:srgbClr val="57C2A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4690872"/>
            <a:ext cx="1060704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00545F"/>
                </a:solidFill>
                <a:latin typeface="Funnel Sans"/>
              </a:rPr>
              <a:t>WHY THIS MATTERS FOR A BUILD-VERSUS-BUY DECISION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5001768"/>
            <a:ext cx="106070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A seven-suite build is roughly $85M — our own estimate of $30M–$40M facility shell plus $45M–$55M suite fit-out and process equipment. Your FY2025 accounts show $2.6M of property and equipment purchases and $874K of leasehold improvements in total — this would be a capital project about a hundred times anything Artiva has undertaken.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00" b="0" i="0">
                <a:solidFill>
                  <a:srgbClr val="262626"/>
                </a:solidFill>
                <a:latin typeface="Funnel Sans"/>
              </a:rPr>
              <a:t>Made Scientific funds both. FTEs are dedicated, not billed separately — their cost sits inside the per-batch fee on the Cost slide, not this comparison.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0"/>
            <a:ext cx="914400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 i="0">
                <a:solidFill>
                  <a:srgbClr val="FFFFFF"/>
                </a:solidFill>
                <a:latin typeface="Funnel Display"/>
              </a:rPr>
              <a:t>Appendix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3749039"/>
            <a:ext cx="1463040" cy="41148"/>
          </a:xfrm>
          <a:prstGeom prst="rect">
            <a:avLst/>
          </a:prstGeom>
          <a:solidFill>
            <a:srgbClr val="43B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402336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57C2AC"/>
                </a:solidFill>
                <a:latin typeface="Funnel Sans"/>
              </a:rPr>
              <a:t>Process flow, suite floor plan, production strategy options, the open variables, and the basis of estimate.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APPENDIX A1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Assumed Process Flow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9</a:t>
            </a:r>
          </a:p>
        </p:txBody>
      </p:sp>
      <p:pic>
        <p:nvPicPr>
          <p:cNvPr id="8" name="Picture 7" descr="ARTIVA_PFD_2026-08-13_A_Process-Flo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688" y="1060704"/>
            <a:ext cx="8046720" cy="49174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6089904"/>
            <a:ext cx="110642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eFeeder has no suite in the seven-room plan as originally specified. Consolidating its production into 307 alongside the rest of the process is a proposed move — options TBD.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APPENDIX A2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Suite floor plan and equipment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10</a:t>
            </a:r>
          </a:p>
        </p:txBody>
      </p:sp>
      <p:pic>
        <p:nvPicPr>
          <p:cNvPr id="8" name="Picture 7" descr="ARTIVA_PFD_2026-08-13_D_Suite-Floor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288" y="1060704"/>
            <a:ext cx="9875520" cy="4800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928" y="5989320"/>
            <a:ext cx="110642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Schematic, not to scale, based on the 307 layout — decoupled configuration, suite 2 converted from drug product to a shared seed room. Equipment fit-out remains an open item; this reflects our modeling assumptions pending confirmation.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APPENDIX A3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Production strategy options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170432"/>
          <a:ext cx="110642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206240"/>
                <a:gridCol w="914400"/>
                <a:gridCol w="1371600"/>
                <a:gridCol w="1737360"/>
                <a:gridCol w="2377440"/>
              </a:tblGrid>
              <a:tr h="402336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/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Strategy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Rooms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Batches/yr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Patients/yr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Annual conversion cost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As specified — 1 ICB + 5 DP + 1 F/F, seed in-suite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107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5,885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$19.3M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2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Decoupled seed — same seven rooms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7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62626"/>
                          </a:solidFill>
                          <a:latin typeface="Funnel Sans"/>
                        </a:rPr>
                        <a:t>133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62626"/>
                          </a:solidFill>
                          <a:latin typeface="Funnel Sans"/>
                        </a:rPr>
                        <a:t>7,315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62626"/>
                          </a:solidFill>
                          <a:latin typeface="Funnel Sans"/>
                        </a:rPr>
                        <a:t>$23.9M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3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Decoupled seed — one additional room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166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9,130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$26.6M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4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East Norriton ballroom build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12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265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14,575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$37.1M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6928" y="329184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 i="0">
                <a:solidFill>
                  <a:srgbClr val="262626"/>
                </a:solidFill>
                <a:latin typeface="Funnel Sans"/>
              </a:rPr>
              <a:t>Patients per year assume the proposed Phase 3 regimen of two 4-billion-cell doses, i.e. 8 vials per patient. Your stated commercial reach — 250 clinics at 1–2 patients a month — is 3,000 to 6,000 patients a year, so Option 1 already covers the launch plan and the others create headroom. eFeeder was never one of the seven rooms; consolidating its production into 307 is a proposed move, options TBD.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069080"/>
            <a:ext cx="11064240" cy="960120"/>
          </a:xfrm>
          <a:prstGeom prst="roundRect">
            <a:avLst>
              <a:gd name="adj" fmla="val 4000"/>
            </a:avLst>
          </a:prstGeom>
          <a:solidFill>
            <a:srgbClr val="FDF6E7"/>
          </a:solidFill>
          <a:ln w="12700">
            <a:solidFill>
              <a:srgbClr val="C48A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4224528"/>
            <a:ext cx="1060704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Decoupling the seed train moves the constraint onto the seed room. One seed room running four concurrent trains supports about 182 batches a year, so Option 4 needs a second — without it, eight drug product suites are throttled to 182.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APPENDIX A4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Key sensitivity: NK seed density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133856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400"/>
              </a:spcAft>
            </a:pPr>
            <a:r>
              <a:rPr sz="1250" b="0" i="0">
                <a:solidFill>
                  <a:srgbClr val="262626"/>
                </a:solidFill>
                <a:latin typeface="Funnel Sans"/>
              </a:rPr>
              <a:t>Irradiated feeder cells do not replicate, so every drug product batch consumes them at seed and again at each top-up. Our working assumption puts feeder seeding density at 2.5:1 against CD3⁻CD56⁺ NK cells, which leaves the NK seed for a 200 L run as the open variable.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2011680"/>
          <a:ext cx="1106424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194560"/>
                <a:gridCol w="2651760"/>
                <a:gridCol w="192024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NK expansion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NK seed for 440B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Feeders at 2.5:1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DP batches per feeder run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Funnel Sans"/>
                        </a:rPr>
                        <a:t>Feeder suites needed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100×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4.4B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11.0B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~1.4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62626"/>
                          </a:solidFill>
                          <a:latin typeface="Funnel Sans"/>
                        </a:rPr>
                        <a:t>1.2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250×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1.8B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4.4B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~3.4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0.5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500×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0.9B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2.2B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~6.8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0.2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1000×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0.4B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1.1B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~13.6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62626"/>
                          </a:solidFill>
                          <a:latin typeface="Funnel Sans"/>
                        </a:rPr>
                        <a:t>0.1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6928" y="4069080"/>
            <a:ext cx="110642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400"/>
              </a:spcAft>
            </a:pPr>
            <a:r>
              <a:rPr sz="1250" b="0" i="0">
                <a:solidFill>
                  <a:srgbClr val="262626"/>
                </a:solidFill>
                <a:latin typeface="Funnel Sans"/>
              </a:rPr>
              <a:t>One dedicated feeder suite covers the full program unless NK expansion runs below about 100-fold. Confirming the NK seed density and the number of feeder top-ups would let us replace this table with a single number.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APPENDIX A5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Basis of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170432"/>
          <a:ext cx="11064240" cy="378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3291840"/>
                <a:gridCol w="5029200"/>
              </a:tblGrid>
              <a:tr h="420624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Input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Value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Funnel Sans"/>
                        </a:rPr>
                        <a:t>Source</a:t>
                      </a:r>
                    </a:p>
                  </a:txBody>
                  <a:tcPr marL="82296" marR="64008" marT="27432" marB="27432" anchor="ctr">
                    <a:solidFill>
                      <a:srgbClr val="00545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Drug product batch yield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~440 vials at 1×10⁹ cells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Linear 4× from ≥110B at 50 L (Cytotherapy, 2026)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Batch duration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11–13 days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Your process summary, August 2026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Batches per suite per year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20 (in-suite seed) / 33 (decoupled)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Your San Diego operating rate; decoupled figure is our estimate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Feeder campaign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24 days, ~60 batches/yr per suite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eHuT-78P process and our East Norriton suite assessment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Feeder : NK seeding ratio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2.5 : 1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Our working assumption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Dose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2 × 4 billion cells, 8 vials per patient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Proposed Phase 3 design, 8-K of 8 May 2026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Materials per batch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$200,000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Your assumption</a:t>
                      </a:r>
                    </a:p>
                  </a:txBody>
                  <a:tcPr marL="82296" marR="64008" marT="27432" marB="27432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Commercial COGS ceiling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&lt;$1,000 per 1B-cell vial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62626"/>
                          </a:solidFill>
                          <a:latin typeface="Funnel Sans"/>
                        </a:rPr>
                        <a:t>Artiva public statements, 200 L process</a:t>
                      </a:r>
                    </a:p>
                  </a:txBody>
                  <a:tcPr marL="82296" marR="64008" marT="27432" marB="27432"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074920"/>
            <a:ext cx="11064240" cy="777240"/>
          </a:xfrm>
          <a:prstGeom prst="roundRect">
            <a:avLst>
              <a:gd name="adj" fmla="val 4000"/>
            </a:avLst>
          </a:prstGeom>
          <a:solidFill>
            <a:srgbClr val="FDF6E7"/>
          </a:solidFill>
          <a:ln w="12700">
            <a:solidFill>
              <a:srgbClr val="C48A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5230368"/>
            <a:ext cx="106070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Estimates pending confirmation: the split of the 11–13 day batch between seed train and 200 L expansion, suite turnaround time, and NK seed density. These move the throughput figures; they do not change the commercial structure.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54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84048"/>
            <a:ext cx="10058400" cy="2194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1" i="0">
                <a:solidFill>
                  <a:srgbClr val="43B02A"/>
                </a:solidFill>
                <a:latin typeface="Funnel Sans"/>
              </a:rPr>
              <a:t>CLOSE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21792"/>
            <a:ext cx="106070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00545F"/>
                </a:solidFill>
                <a:latin typeface="Funnel Display"/>
              </a:rPr>
              <a:t>Next steps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47104"/>
            <a:ext cx="12191695" cy="310896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611112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Artiva Biotherapeutics × Made Scientific  ·  Confidential  ·  14 August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11535" y="6611112"/>
            <a:ext cx="7315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850" b="0" i="0">
                <a:solidFill>
                  <a:srgbClr val="6B7280"/>
                </a:solidFill>
                <a:latin typeface="Funnel Sans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234440"/>
            <a:ext cx="11064240" cy="1060704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 w="12700">
            <a:solidFill>
              <a:srgbClr val="C9D2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435608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43B02A"/>
                </a:solidFill>
                <a:latin typeface="Funnel Display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5608" y="1380744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00545F"/>
                </a:solidFill>
                <a:latin typeface="Funnel Sans"/>
              </a:rPr>
              <a:t>Confirm the process assumptions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8" y="1691640"/>
            <a:ext cx="99669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A short technical session on seed-train duration, suite turnaround and NK seed density would replace our estimates with your numbers and tighten the ±30%.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441448"/>
            <a:ext cx="11064240" cy="1060704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 w="12700">
            <a:solidFill>
              <a:srgbClr val="C9D2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642616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43B02A"/>
                </a:solidFill>
                <a:latin typeface="Funnel Display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608" y="2587752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00545F"/>
                </a:solidFill>
                <a:latin typeface="Funnel Sans"/>
              </a:rPr>
              <a:t>Resolve the suite configuration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8" y="2898648"/>
            <a:ext cx="99669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Transfer starts at 201 College Road East or East Norriton and bridges into 307. Consolidating eFeeder into 307 is a proposed move, options TBD — and raises one room or two for feeder + ICB, and shared vs. per-suite harvest.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648456"/>
            <a:ext cx="11064240" cy="1060704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 w="12700">
            <a:solidFill>
              <a:srgbClr val="C9D2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3849624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43B02A"/>
                </a:solidFill>
                <a:latin typeface="Funnel Display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8" y="3794760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00545F"/>
                </a:solidFill>
                <a:latin typeface="Funnel Sans"/>
              </a:rPr>
              <a:t>Capacity reservation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35608" y="4105656"/>
            <a:ext cx="99669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A reservation agreement secures a technology transfer slot and suite capacity, and is credited in full against work orders.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855464"/>
            <a:ext cx="11064240" cy="1060704"/>
          </a:xfrm>
          <a:prstGeom prst="roundRect">
            <a:avLst>
              <a:gd name="adj" fmla="val 4000"/>
            </a:avLst>
          </a:prstGeom>
          <a:solidFill>
            <a:srgbClr val="F4F4F4"/>
          </a:solidFill>
          <a:ln w="12700">
            <a:solidFill>
              <a:srgbClr val="C9D2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056632"/>
            <a:ext cx="457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2500" b="1" i="0">
                <a:solidFill>
                  <a:srgbClr val="43B02A"/>
                </a:solidFill>
                <a:latin typeface="Funnel Display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5608" y="5001768"/>
            <a:ext cx="99669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 i="0">
                <a:solidFill>
                  <a:srgbClr val="00545F"/>
                </a:solidFill>
                <a:latin typeface="Funnel Sans"/>
              </a:rPr>
              <a:t>Detailed proposal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5608" y="5312664"/>
            <a:ext cx="996696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400"/>
              </a:spcAft>
            </a:pPr>
            <a:r>
              <a:rPr sz="1150" b="0" i="0">
                <a:solidFill>
                  <a:srgbClr val="262626"/>
                </a:solidFill>
                <a:latin typeface="Funnel Sans"/>
              </a:rPr>
              <a:t>On your word we convert this into a work-order-level proposal with a full Gantt to first commercial batch.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